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nva Sans" panose="020B0604020202020204" charset="0"/>
      <p:regular r:id="rId10"/>
    </p:embeddedFont>
    <p:embeddedFont>
      <p:font typeface="Canva Sans Bold" panose="020B0604020202020204" charset="0"/>
      <p:regular r:id="rId11"/>
    </p:embeddedFont>
    <p:embeddedFont>
      <p:font typeface="Rubik Spray Paint" panose="020B0604020202020204" charset="-79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660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umparan.com/topic/reproduks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kumparan.com/topic/transgender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053921" y="-1419706"/>
            <a:ext cx="6023204" cy="602320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>
                <a:alpha val="19608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211377" y="5143500"/>
            <a:ext cx="6023204" cy="602320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>
                <a:alpha val="19608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2135884"/>
            <a:ext cx="12209646" cy="4461243"/>
            <a:chOff x="0" y="0"/>
            <a:chExt cx="3215709" cy="117497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15709" cy="1174978"/>
            </a:xfrm>
            <a:custGeom>
              <a:avLst/>
              <a:gdLst/>
              <a:ahLst/>
              <a:cxnLst/>
              <a:rect l="l" t="t" r="r" b="b"/>
              <a:pathLst>
                <a:path w="3215709" h="1174978">
                  <a:moveTo>
                    <a:pt x="19022" y="0"/>
                  </a:moveTo>
                  <a:lnTo>
                    <a:pt x="3196687" y="0"/>
                  </a:lnTo>
                  <a:cubicBezTo>
                    <a:pt x="3207193" y="0"/>
                    <a:pt x="3215709" y="8517"/>
                    <a:pt x="3215709" y="19022"/>
                  </a:cubicBezTo>
                  <a:lnTo>
                    <a:pt x="3215709" y="1155955"/>
                  </a:lnTo>
                  <a:cubicBezTo>
                    <a:pt x="3215709" y="1166461"/>
                    <a:pt x="3207193" y="1174978"/>
                    <a:pt x="3196687" y="1174978"/>
                  </a:cubicBezTo>
                  <a:lnTo>
                    <a:pt x="19022" y="1174978"/>
                  </a:lnTo>
                  <a:cubicBezTo>
                    <a:pt x="8517" y="1174978"/>
                    <a:pt x="0" y="1166461"/>
                    <a:pt x="0" y="1155955"/>
                  </a:cubicBezTo>
                  <a:lnTo>
                    <a:pt x="0" y="19022"/>
                  </a:lnTo>
                  <a:cubicBezTo>
                    <a:pt x="0" y="8517"/>
                    <a:pt x="8517" y="0"/>
                    <a:pt x="19022" y="0"/>
                  </a:cubicBezTo>
                  <a:close/>
                </a:path>
              </a:pathLst>
            </a:custGeom>
            <a:solidFill>
              <a:srgbClr val="E6AE79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215709" cy="12130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8700" y="6783945"/>
            <a:ext cx="12209646" cy="1367171"/>
            <a:chOff x="0" y="0"/>
            <a:chExt cx="3215709" cy="36007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215709" cy="360078"/>
            </a:xfrm>
            <a:custGeom>
              <a:avLst/>
              <a:gdLst/>
              <a:ahLst/>
              <a:cxnLst/>
              <a:rect l="l" t="t" r="r" b="b"/>
              <a:pathLst>
                <a:path w="3215709" h="360078">
                  <a:moveTo>
                    <a:pt x="19022" y="0"/>
                  </a:moveTo>
                  <a:lnTo>
                    <a:pt x="3196687" y="0"/>
                  </a:lnTo>
                  <a:cubicBezTo>
                    <a:pt x="3207193" y="0"/>
                    <a:pt x="3215709" y="8517"/>
                    <a:pt x="3215709" y="19022"/>
                  </a:cubicBezTo>
                  <a:lnTo>
                    <a:pt x="3215709" y="341055"/>
                  </a:lnTo>
                  <a:cubicBezTo>
                    <a:pt x="3215709" y="351561"/>
                    <a:pt x="3207193" y="360078"/>
                    <a:pt x="3196687" y="360078"/>
                  </a:cubicBezTo>
                  <a:lnTo>
                    <a:pt x="19022" y="360078"/>
                  </a:lnTo>
                  <a:cubicBezTo>
                    <a:pt x="8517" y="360078"/>
                    <a:pt x="0" y="351561"/>
                    <a:pt x="0" y="341055"/>
                  </a:cubicBezTo>
                  <a:lnTo>
                    <a:pt x="0" y="19022"/>
                  </a:lnTo>
                  <a:cubicBezTo>
                    <a:pt x="0" y="8517"/>
                    <a:pt x="8517" y="0"/>
                    <a:pt x="19022" y="0"/>
                  </a:cubicBezTo>
                  <a:close/>
                </a:path>
              </a:pathLst>
            </a:custGeom>
            <a:solidFill>
              <a:srgbClr val="AF4748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3215709" cy="3981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0763892" y="529727"/>
            <a:ext cx="7037592" cy="10199409"/>
          </a:xfrm>
          <a:custGeom>
            <a:avLst/>
            <a:gdLst/>
            <a:ahLst/>
            <a:cxnLst/>
            <a:rect l="l" t="t" r="r" b="b"/>
            <a:pathLst>
              <a:path w="7037592" h="10199409">
                <a:moveTo>
                  <a:pt x="0" y="0"/>
                </a:moveTo>
                <a:lnTo>
                  <a:pt x="7037592" y="0"/>
                </a:lnTo>
                <a:lnTo>
                  <a:pt x="7037592" y="10199408"/>
                </a:lnTo>
                <a:lnTo>
                  <a:pt x="0" y="101994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1028700" y="-378716"/>
            <a:ext cx="1543050" cy="1543050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3C78B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127000" y="88900"/>
              <a:ext cx="558800" cy="596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575748" y="3506327"/>
            <a:ext cx="12478173" cy="1710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96"/>
              </a:lnSpc>
            </a:pPr>
            <a:r>
              <a:rPr lang="en-US" sz="11163">
                <a:solidFill>
                  <a:srgbClr val="4C3A47"/>
                </a:solidFill>
                <a:latin typeface="Rubik Spray Paint"/>
                <a:ea typeface="Rubik Spray Paint"/>
                <a:cs typeface="Rubik Spray Paint"/>
                <a:sym typeface="Rubik Spray Paint"/>
              </a:rPr>
              <a:t>GENDER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037452" y="7170033"/>
            <a:ext cx="8192142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Pusat Informasi Konseling Remaja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6065522" y="2608395"/>
            <a:ext cx="1193778" cy="1193778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F4748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127000" y="88900"/>
              <a:ext cx="558800" cy="596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3149593" y="8779766"/>
            <a:ext cx="762308" cy="762308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/>
            </a:solidFill>
            <a:ln w="38100" cap="sq">
              <a:solidFill>
                <a:srgbClr val="4C3A47"/>
              </a:solidFill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-1478549"/>
            <a:ext cx="6023204" cy="602320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>
                <a:alpha val="19608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089453"/>
            <a:ext cx="10169854" cy="8108095"/>
            <a:chOff x="0" y="0"/>
            <a:chExt cx="2922187" cy="23297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922187" cy="2329764"/>
            </a:xfrm>
            <a:custGeom>
              <a:avLst/>
              <a:gdLst/>
              <a:ahLst/>
              <a:cxnLst/>
              <a:rect l="l" t="t" r="r" b="b"/>
              <a:pathLst>
                <a:path w="2922187" h="2329764">
                  <a:moveTo>
                    <a:pt x="22838" y="0"/>
                  </a:moveTo>
                  <a:lnTo>
                    <a:pt x="2899349" y="0"/>
                  </a:lnTo>
                  <a:cubicBezTo>
                    <a:pt x="2905406" y="0"/>
                    <a:pt x="2911215" y="2406"/>
                    <a:pt x="2915497" y="6689"/>
                  </a:cubicBezTo>
                  <a:cubicBezTo>
                    <a:pt x="2919781" y="10972"/>
                    <a:pt x="2922187" y="16781"/>
                    <a:pt x="2922187" y="22838"/>
                  </a:cubicBezTo>
                  <a:lnTo>
                    <a:pt x="2922187" y="2306927"/>
                  </a:lnTo>
                  <a:cubicBezTo>
                    <a:pt x="2922187" y="2312983"/>
                    <a:pt x="2919781" y="2318792"/>
                    <a:pt x="2915497" y="2323075"/>
                  </a:cubicBezTo>
                  <a:cubicBezTo>
                    <a:pt x="2911215" y="2327358"/>
                    <a:pt x="2905406" y="2329764"/>
                    <a:pt x="2899349" y="2329764"/>
                  </a:cubicBezTo>
                  <a:lnTo>
                    <a:pt x="22838" y="2329764"/>
                  </a:lnTo>
                  <a:cubicBezTo>
                    <a:pt x="16781" y="2329764"/>
                    <a:pt x="10972" y="2327358"/>
                    <a:pt x="6689" y="2323075"/>
                  </a:cubicBezTo>
                  <a:cubicBezTo>
                    <a:pt x="2406" y="2318792"/>
                    <a:pt x="0" y="2312983"/>
                    <a:pt x="0" y="2306927"/>
                  </a:cubicBezTo>
                  <a:lnTo>
                    <a:pt x="0" y="22838"/>
                  </a:lnTo>
                  <a:cubicBezTo>
                    <a:pt x="0" y="16781"/>
                    <a:pt x="2406" y="10972"/>
                    <a:pt x="6689" y="6689"/>
                  </a:cubicBezTo>
                  <a:cubicBezTo>
                    <a:pt x="10972" y="2406"/>
                    <a:pt x="16781" y="0"/>
                    <a:pt x="22838" y="0"/>
                  </a:cubicBezTo>
                  <a:close/>
                </a:path>
              </a:pathLst>
            </a:custGeom>
            <a:solidFill>
              <a:srgbClr val="AF4748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922187" cy="23678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75401" y="4324666"/>
            <a:ext cx="9188528" cy="4523553"/>
            <a:chOff x="0" y="0"/>
            <a:chExt cx="2640214" cy="129978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640214" cy="1299789"/>
            </a:xfrm>
            <a:custGeom>
              <a:avLst/>
              <a:gdLst/>
              <a:ahLst/>
              <a:cxnLst/>
              <a:rect l="l" t="t" r="r" b="b"/>
              <a:pathLst>
                <a:path w="2640214" h="1299789">
                  <a:moveTo>
                    <a:pt x="25277" y="0"/>
                  </a:moveTo>
                  <a:lnTo>
                    <a:pt x="2614937" y="0"/>
                  </a:lnTo>
                  <a:cubicBezTo>
                    <a:pt x="2628897" y="0"/>
                    <a:pt x="2640214" y="11317"/>
                    <a:pt x="2640214" y="25277"/>
                  </a:cubicBezTo>
                  <a:lnTo>
                    <a:pt x="2640214" y="1274512"/>
                  </a:lnTo>
                  <a:cubicBezTo>
                    <a:pt x="2640214" y="1288472"/>
                    <a:pt x="2628897" y="1299789"/>
                    <a:pt x="2614937" y="1299789"/>
                  </a:cubicBezTo>
                  <a:lnTo>
                    <a:pt x="25277" y="1299789"/>
                  </a:lnTo>
                  <a:cubicBezTo>
                    <a:pt x="18573" y="1299789"/>
                    <a:pt x="12144" y="1297126"/>
                    <a:pt x="7403" y="1292386"/>
                  </a:cubicBezTo>
                  <a:cubicBezTo>
                    <a:pt x="2663" y="1287646"/>
                    <a:pt x="0" y="1281216"/>
                    <a:pt x="0" y="1274512"/>
                  </a:cubicBezTo>
                  <a:lnTo>
                    <a:pt x="0" y="25277"/>
                  </a:lnTo>
                  <a:cubicBezTo>
                    <a:pt x="0" y="11317"/>
                    <a:pt x="11317" y="0"/>
                    <a:pt x="25277" y="0"/>
                  </a:cubicBezTo>
                  <a:close/>
                </a:path>
              </a:pathLst>
            </a:custGeom>
            <a:solidFill>
              <a:srgbClr val="E6AE79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640214" cy="13378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157404" y="198800"/>
            <a:ext cx="1543050" cy="154305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3C78B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127000" y="88900"/>
              <a:ext cx="558800" cy="596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9445197"/>
            <a:ext cx="1825481" cy="1825481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/>
            </a:solidFill>
            <a:ln w="38100" cap="sq">
              <a:solidFill>
                <a:srgbClr val="4C3A47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10962469" y="2057400"/>
            <a:ext cx="6737985" cy="8229600"/>
          </a:xfrm>
          <a:custGeom>
            <a:avLst/>
            <a:gdLst/>
            <a:ahLst/>
            <a:cxnLst/>
            <a:rect l="l" t="t" r="r" b="b"/>
            <a:pathLst>
              <a:path w="6737985" h="8229600">
                <a:moveTo>
                  <a:pt x="0" y="0"/>
                </a:moveTo>
                <a:lnTo>
                  <a:pt x="6737985" y="0"/>
                </a:lnTo>
                <a:lnTo>
                  <a:pt x="673798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306352" y="1722800"/>
            <a:ext cx="7614551" cy="245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Rubik Spray Paint"/>
                <a:ea typeface="Rubik Spray Paint"/>
                <a:cs typeface="Rubik Spray Paint"/>
                <a:sym typeface="Rubik Spray Paint"/>
              </a:rPr>
              <a:t>APA ITU GENDER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183025" y="5095875"/>
            <a:ext cx="7861204" cy="3509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83"/>
              </a:lnSpc>
            </a:pPr>
            <a:r>
              <a:rPr lang="en-US" sz="2559">
                <a:solidFill>
                  <a:srgbClr val="4C3A47"/>
                </a:solidFill>
                <a:latin typeface="Canva Sans"/>
                <a:ea typeface="Canva Sans"/>
                <a:cs typeface="Canva Sans"/>
                <a:sym typeface="Canva Sans"/>
              </a:rPr>
              <a:t>Dikutip dari situs WHO, gender mengacu pada karakteristik perempuan dan laki-laki yang dikonstruksi secara sosial. Gender adalah sesuatu yang mengacu pada karakteristik seseorang termasuk norma, perilaku dan peran yang terkait dengan menjadi perempuan atau laki-laki.</a:t>
            </a:r>
          </a:p>
          <a:p>
            <a:pPr algn="ctr">
              <a:lnSpc>
                <a:spcPts val="3303"/>
              </a:lnSpc>
            </a:pPr>
            <a:endParaRPr lang="en-US" sz="2559">
              <a:solidFill>
                <a:srgbClr val="4C3A47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3303"/>
              </a:lnSpc>
            </a:pPr>
            <a:endParaRPr lang="en-US" sz="2559">
              <a:solidFill>
                <a:srgbClr val="4C3A47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32085" y="-1841027"/>
            <a:ext cx="6023204" cy="602320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>
                <a:alpha val="19608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10354" y="864754"/>
            <a:ext cx="8733646" cy="8980613"/>
          </a:xfrm>
          <a:custGeom>
            <a:avLst/>
            <a:gdLst/>
            <a:ahLst/>
            <a:cxnLst/>
            <a:rect l="l" t="t" r="r" b="b"/>
            <a:pathLst>
              <a:path w="8733646" h="8980613">
                <a:moveTo>
                  <a:pt x="0" y="0"/>
                </a:moveTo>
                <a:lnTo>
                  <a:pt x="8733646" y="0"/>
                </a:lnTo>
                <a:lnTo>
                  <a:pt x="8733646" y="8980613"/>
                </a:lnTo>
                <a:lnTo>
                  <a:pt x="0" y="89806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7982849" y="1028700"/>
            <a:ext cx="9276451" cy="8229600"/>
            <a:chOff x="0" y="0"/>
            <a:chExt cx="2665478" cy="236467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65478" cy="2364678"/>
            </a:xfrm>
            <a:custGeom>
              <a:avLst/>
              <a:gdLst/>
              <a:ahLst/>
              <a:cxnLst/>
              <a:rect l="l" t="t" r="r" b="b"/>
              <a:pathLst>
                <a:path w="2665478" h="2364678">
                  <a:moveTo>
                    <a:pt x="25037" y="0"/>
                  </a:moveTo>
                  <a:lnTo>
                    <a:pt x="2640441" y="0"/>
                  </a:lnTo>
                  <a:cubicBezTo>
                    <a:pt x="2647081" y="0"/>
                    <a:pt x="2653449" y="2638"/>
                    <a:pt x="2658145" y="7333"/>
                  </a:cubicBezTo>
                  <a:cubicBezTo>
                    <a:pt x="2662840" y="12029"/>
                    <a:pt x="2665478" y="18397"/>
                    <a:pt x="2665478" y="25037"/>
                  </a:cubicBezTo>
                  <a:lnTo>
                    <a:pt x="2665478" y="2339640"/>
                  </a:lnTo>
                  <a:cubicBezTo>
                    <a:pt x="2665478" y="2346281"/>
                    <a:pt x="2662840" y="2352649"/>
                    <a:pt x="2658145" y="2357344"/>
                  </a:cubicBezTo>
                  <a:cubicBezTo>
                    <a:pt x="2653449" y="2362040"/>
                    <a:pt x="2647081" y="2364678"/>
                    <a:pt x="2640441" y="2364678"/>
                  </a:cubicBezTo>
                  <a:lnTo>
                    <a:pt x="25037" y="2364678"/>
                  </a:lnTo>
                  <a:cubicBezTo>
                    <a:pt x="18397" y="2364678"/>
                    <a:pt x="12029" y="2362040"/>
                    <a:pt x="7333" y="2357344"/>
                  </a:cubicBezTo>
                  <a:cubicBezTo>
                    <a:pt x="2638" y="2352649"/>
                    <a:pt x="0" y="2346281"/>
                    <a:pt x="0" y="2339640"/>
                  </a:cubicBezTo>
                  <a:lnTo>
                    <a:pt x="0" y="25037"/>
                  </a:lnTo>
                  <a:cubicBezTo>
                    <a:pt x="0" y="18397"/>
                    <a:pt x="2638" y="12029"/>
                    <a:pt x="7333" y="7333"/>
                  </a:cubicBezTo>
                  <a:cubicBezTo>
                    <a:pt x="12029" y="2638"/>
                    <a:pt x="18397" y="0"/>
                    <a:pt x="25037" y="0"/>
                  </a:cubicBezTo>
                  <a:close/>
                </a:path>
              </a:pathLst>
            </a:custGeom>
            <a:solidFill>
              <a:srgbClr val="B3C78B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665478" cy="24027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274124" y="2010431"/>
            <a:ext cx="8693900" cy="1495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4"/>
              </a:lnSpc>
            </a:pPr>
            <a:r>
              <a:rPr lang="en-US" sz="4895">
                <a:solidFill>
                  <a:srgbClr val="4C3A47"/>
                </a:solidFill>
                <a:latin typeface="Rubik Spray Paint"/>
                <a:ea typeface="Rubik Spray Paint"/>
                <a:cs typeface="Rubik Spray Paint"/>
                <a:sym typeface="Rubik Spray Paint"/>
              </a:rPr>
              <a:t>APA PERBEDAAN GENDER DAN JENIS KELAMIN?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069578" y="3937971"/>
            <a:ext cx="7295917" cy="4239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699">
                <a:solidFill>
                  <a:srgbClr val="4C3A47"/>
                </a:solidFill>
                <a:latin typeface="Canva Sans"/>
                <a:ea typeface="Canva Sans"/>
                <a:cs typeface="Canva Sans"/>
                <a:sym typeface="Canva Sans"/>
              </a:rPr>
              <a:t>gender berbeda dengan jenis kelamin. Jenis kelamin mengacu pada karakteristik biologis  dan fisiologis yang ada sejak lahir, seperti kromosom, hormon, dan organ </a:t>
            </a:r>
            <a:r>
              <a:rPr lang="en-US" sz="2699" u="sng">
                <a:solidFill>
                  <a:srgbClr val="4C3A47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kumparan.com/topic/reproduksi"/>
              </a:rPr>
              <a:t>reproduksi</a:t>
            </a:r>
            <a:r>
              <a:rPr lang="en-US" sz="2699">
                <a:solidFill>
                  <a:srgbClr val="4C3A47"/>
                </a:solidFill>
                <a:latin typeface="Canva Sans"/>
                <a:ea typeface="Canva Sans"/>
                <a:cs typeface="Canva Sans"/>
                <a:sym typeface="Canva Sans"/>
              </a:rPr>
              <a:t>. </a:t>
            </a:r>
          </a:p>
          <a:p>
            <a:pPr algn="ctr">
              <a:lnSpc>
                <a:spcPts val="3779"/>
              </a:lnSpc>
            </a:pPr>
            <a:endParaRPr lang="en-US" sz="2699">
              <a:solidFill>
                <a:srgbClr val="4C3A47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3779"/>
              </a:lnSpc>
            </a:pPr>
            <a:r>
              <a:rPr lang="en-US" sz="2699">
                <a:solidFill>
                  <a:srgbClr val="4C3A47"/>
                </a:solidFill>
                <a:latin typeface="Canva Sans"/>
                <a:ea typeface="Canva Sans"/>
                <a:cs typeface="Canva Sans"/>
                <a:sym typeface="Canva Sans"/>
              </a:rPr>
              <a:t>Sementara itu, gender dibangun secara sosial berdasarkan norma yang berlaku di dalam masyarakat.</a:t>
            </a:r>
          </a:p>
          <a:p>
            <a:pPr algn="ctr">
              <a:lnSpc>
                <a:spcPts val="3499"/>
              </a:lnSpc>
            </a:pPr>
            <a:endParaRPr lang="en-US" sz="2699">
              <a:solidFill>
                <a:srgbClr val="4C3A47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7211324" y="4182177"/>
            <a:ext cx="1543050" cy="154305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F4748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127000" y="88900"/>
              <a:ext cx="558800" cy="596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680700" y="5355060"/>
            <a:ext cx="1157200" cy="115720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/>
            </a:solidFill>
            <a:ln w="38100" cap="sq">
              <a:solidFill>
                <a:srgbClr val="4C3A47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77595" y="-2069563"/>
            <a:ext cx="6770779" cy="677077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>
                <a:alpha val="19608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894427"/>
            <a:ext cx="10169854" cy="6498147"/>
            <a:chOff x="0" y="0"/>
            <a:chExt cx="2922187" cy="186716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922187" cy="1867165"/>
            </a:xfrm>
            <a:custGeom>
              <a:avLst/>
              <a:gdLst/>
              <a:ahLst/>
              <a:cxnLst/>
              <a:rect l="l" t="t" r="r" b="b"/>
              <a:pathLst>
                <a:path w="2922187" h="1867165">
                  <a:moveTo>
                    <a:pt x="22838" y="0"/>
                  </a:moveTo>
                  <a:lnTo>
                    <a:pt x="2899349" y="0"/>
                  </a:lnTo>
                  <a:cubicBezTo>
                    <a:pt x="2905406" y="0"/>
                    <a:pt x="2911215" y="2406"/>
                    <a:pt x="2915497" y="6689"/>
                  </a:cubicBezTo>
                  <a:cubicBezTo>
                    <a:pt x="2919781" y="10972"/>
                    <a:pt x="2922187" y="16781"/>
                    <a:pt x="2922187" y="22838"/>
                  </a:cubicBezTo>
                  <a:lnTo>
                    <a:pt x="2922187" y="1844327"/>
                  </a:lnTo>
                  <a:cubicBezTo>
                    <a:pt x="2922187" y="1850384"/>
                    <a:pt x="2919781" y="1856193"/>
                    <a:pt x="2915497" y="1860476"/>
                  </a:cubicBezTo>
                  <a:cubicBezTo>
                    <a:pt x="2911215" y="1864759"/>
                    <a:pt x="2905406" y="1867165"/>
                    <a:pt x="2899349" y="1867165"/>
                  </a:cubicBezTo>
                  <a:lnTo>
                    <a:pt x="22838" y="1867165"/>
                  </a:lnTo>
                  <a:cubicBezTo>
                    <a:pt x="16781" y="1867165"/>
                    <a:pt x="10972" y="1864759"/>
                    <a:pt x="6689" y="1860476"/>
                  </a:cubicBezTo>
                  <a:cubicBezTo>
                    <a:pt x="2406" y="1856193"/>
                    <a:pt x="0" y="1850384"/>
                    <a:pt x="0" y="1844327"/>
                  </a:cubicBezTo>
                  <a:lnTo>
                    <a:pt x="0" y="22838"/>
                  </a:lnTo>
                  <a:cubicBezTo>
                    <a:pt x="0" y="16781"/>
                    <a:pt x="2406" y="10972"/>
                    <a:pt x="6689" y="6689"/>
                  </a:cubicBezTo>
                  <a:cubicBezTo>
                    <a:pt x="10972" y="2406"/>
                    <a:pt x="16781" y="0"/>
                    <a:pt x="22838" y="0"/>
                  </a:cubicBezTo>
                  <a:close/>
                </a:path>
              </a:pathLst>
            </a:custGeom>
            <a:solidFill>
              <a:srgbClr val="AF4748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922187" cy="19052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>
            <a:off x="9144000" y="1530239"/>
            <a:ext cx="11335666" cy="9196059"/>
          </a:xfrm>
          <a:custGeom>
            <a:avLst/>
            <a:gdLst/>
            <a:ahLst/>
            <a:cxnLst/>
            <a:rect l="l" t="t" r="r" b="b"/>
            <a:pathLst>
              <a:path w="11335666" h="9196059">
                <a:moveTo>
                  <a:pt x="11335666" y="0"/>
                </a:moveTo>
                <a:lnTo>
                  <a:pt x="0" y="0"/>
                </a:lnTo>
                <a:lnTo>
                  <a:pt x="0" y="9196059"/>
                </a:lnTo>
                <a:lnTo>
                  <a:pt x="11335666" y="9196059"/>
                </a:lnTo>
                <a:lnTo>
                  <a:pt x="11335666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61919" y="4022099"/>
            <a:ext cx="9836635" cy="1847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Rubik Spray Paint"/>
                <a:ea typeface="Rubik Spray Paint"/>
                <a:cs typeface="Rubik Spray Paint"/>
                <a:sym typeface="Rubik Spray Paint"/>
              </a:rPr>
              <a:t>ADA BERAPAKAH JENIS GENDER?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257175" y="5098424"/>
            <a:ext cx="1543050" cy="154305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E6AE79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27000" y="88900"/>
              <a:ext cx="558800" cy="596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302127" y="737226"/>
            <a:ext cx="578600" cy="57860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3C78B"/>
            </a:solidFill>
            <a:ln w="38100" cap="sq">
              <a:solidFill>
                <a:srgbClr val="4C3A47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113627" y="9159666"/>
            <a:ext cx="2254668" cy="225466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>
                <a:alpha val="19608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414647" y="3273740"/>
            <a:ext cx="11300601" cy="7755037"/>
          </a:xfrm>
          <a:custGeom>
            <a:avLst/>
            <a:gdLst/>
            <a:ahLst/>
            <a:cxnLst/>
            <a:rect l="l" t="t" r="r" b="b"/>
            <a:pathLst>
              <a:path w="11300601" h="7755037">
                <a:moveTo>
                  <a:pt x="0" y="0"/>
                </a:moveTo>
                <a:lnTo>
                  <a:pt x="11300601" y="0"/>
                </a:lnTo>
                <a:lnTo>
                  <a:pt x="11300601" y="7755037"/>
                </a:lnTo>
                <a:lnTo>
                  <a:pt x="0" y="77550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3595620" y="-1364591"/>
            <a:ext cx="6023204" cy="602320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>
                <a:alpha val="19608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630395" y="1028700"/>
            <a:ext cx="9276451" cy="2588007"/>
            <a:chOff x="0" y="0"/>
            <a:chExt cx="2665478" cy="7436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65478" cy="743633"/>
            </a:xfrm>
            <a:custGeom>
              <a:avLst/>
              <a:gdLst/>
              <a:ahLst/>
              <a:cxnLst/>
              <a:rect l="l" t="t" r="r" b="b"/>
              <a:pathLst>
                <a:path w="2665478" h="743633">
                  <a:moveTo>
                    <a:pt x="25037" y="0"/>
                  </a:moveTo>
                  <a:lnTo>
                    <a:pt x="2640441" y="0"/>
                  </a:lnTo>
                  <a:cubicBezTo>
                    <a:pt x="2647081" y="0"/>
                    <a:pt x="2653449" y="2638"/>
                    <a:pt x="2658145" y="7333"/>
                  </a:cubicBezTo>
                  <a:cubicBezTo>
                    <a:pt x="2662840" y="12029"/>
                    <a:pt x="2665478" y="18397"/>
                    <a:pt x="2665478" y="25037"/>
                  </a:cubicBezTo>
                  <a:lnTo>
                    <a:pt x="2665478" y="718596"/>
                  </a:lnTo>
                  <a:cubicBezTo>
                    <a:pt x="2665478" y="725236"/>
                    <a:pt x="2662840" y="731604"/>
                    <a:pt x="2658145" y="736300"/>
                  </a:cubicBezTo>
                  <a:cubicBezTo>
                    <a:pt x="2653449" y="740995"/>
                    <a:pt x="2647081" y="743633"/>
                    <a:pt x="2640441" y="743633"/>
                  </a:cubicBezTo>
                  <a:lnTo>
                    <a:pt x="25037" y="743633"/>
                  </a:lnTo>
                  <a:cubicBezTo>
                    <a:pt x="18397" y="743633"/>
                    <a:pt x="12029" y="740995"/>
                    <a:pt x="7333" y="736300"/>
                  </a:cubicBezTo>
                  <a:cubicBezTo>
                    <a:pt x="2638" y="731604"/>
                    <a:pt x="0" y="725236"/>
                    <a:pt x="0" y="718596"/>
                  </a:cubicBezTo>
                  <a:lnTo>
                    <a:pt x="0" y="25037"/>
                  </a:lnTo>
                  <a:cubicBezTo>
                    <a:pt x="0" y="18397"/>
                    <a:pt x="2638" y="12029"/>
                    <a:pt x="7333" y="7333"/>
                  </a:cubicBezTo>
                  <a:cubicBezTo>
                    <a:pt x="12029" y="2638"/>
                    <a:pt x="18397" y="0"/>
                    <a:pt x="25037" y="0"/>
                  </a:cubicBezTo>
                  <a:close/>
                </a:path>
              </a:pathLst>
            </a:custGeom>
            <a:solidFill>
              <a:srgbClr val="B3C78B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665478" cy="7817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630395" y="4321006"/>
            <a:ext cx="9276451" cy="2458433"/>
            <a:chOff x="0" y="0"/>
            <a:chExt cx="2665478" cy="70640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665478" cy="706401"/>
            </a:xfrm>
            <a:custGeom>
              <a:avLst/>
              <a:gdLst/>
              <a:ahLst/>
              <a:cxnLst/>
              <a:rect l="l" t="t" r="r" b="b"/>
              <a:pathLst>
                <a:path w="2665478" h="706401">
                  <a:moveTo>
                    <a:pt x="25037" y="0"/>
                  </a:moveTo>
                  <a:lnTo>
                    <a:pt x="2640441" y="0"/>
                  </a:lnTo>
                  <a:cubicBezTo>
                    <a:pt x="2647081" y="0"/>
                    <a:pt x="2653449" y="2638"/>
                    <a:pt x="2658145" y="7333"/>
                  </a:cubicBezTo>
                  <a:cubicBezTo>
                    <a:pt x="2662840" y="12029"/>
                    <a:pt x="2665478" y="18397"/>
                    <a:pt x="2665478" y="25037"/>
                  </a:cubicBezTo>
                  <a:lnTo>
                    <a:pt x="2665478" y="681364"/>
                  </a:lnTo>
                  <a:cubicBezTo>
                    <a:pt x="2665478" y="688004"/>
                    <a:pt x="2662840" y="694373"/>
                    <a:pt x="2658145" y="699068"/>
                  </a:cubicBezTo>
                  <a:cubicBezTo>
                    <a:pt x="2653449" y="703764"/>
                    <a:pt x="2647081" y="706401"/>
                    <a:pt x="2640441" y="706401"/>
                  </a:cubicBezTo>
                  <a:lnTo>
                    <a:pt x="25037" y="706401"/>
                  </a:lnTo>
                  <a:cubicBezTo>
                    <a:pt x="18397" y="706401"/>
                    <a:pt x="12029" y="703764"/>
                    <a:pt x="7333" y="699068"/>
                  </a:cubicBezTo>
                  <a:cubicBezTo>
                    <a:pt x="2638" y="694373"/>
                    <a:pt x="0" y="688004"/>
                    <a:pt x="0" y="681364"/>
                  </a:cubicBezTo>
                  <a:lnTo>
                    <a:pt x="0" y="25037"/>
                  </a:lnTo>
                  <a:cubicBezTo>
                    <a:pt x="0" y="18397"/>
                    <a:pt x="2638" y="12029"/>
                    <a:pt x="7333" y="7333"/>
                  </a:cubicBezTo>
                  <a:cubicBezTo>
                    <a:pt x="12029" y="2638"/>
                    <a:pt x="18397" y="0"/>
                    <a:pt x="25037" y="0"/>
                  </a:cubicBezTo>
                  <a:close/>
                </a:path>
              </a:pathLst>
            </a:custGeom>
            <a:solidFill>
              <a:srgbClr val="AF4748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665478" cy="7445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2009684" y="1223358"/>
            <a:ext cx="7609140" cy="790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3313" lvl="1" indent="-271657" algn="l">
              <a:lnSpc>
                <a:spcPts val="3523"/>
              </a:lnSpc>
              <a:buAutoNum type="arabicPeriod"/>
            </a:pPr>
            <a:r>
              <a:rPr lang="en-US" sz="2516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Cisgender</a:t>
            </a:r>
          </a:p>
          <a:p>
            <a:pPr algn="ctr">
              <a:lnSpc>
                <a:spcPts val="2823"/>
              </a:lnSpc>
            </a:pPr>
            <a:endParaRPr lang="en-US" sz="2516" b="1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8744849" y="7484289"/>
            <a:ext cx="9276451" cy="2414596"/>
            <a:chOff x="0" y="0"/>
            <a:chExt cx="2665478" cy="69380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665478" cy="693806"/>
            </a:xfrm>
            <a:custGeom>
              <a:avLst/>
              <a:gdLst/>
              <a:ahLst/>
              <a:cxnLst/>
              <a:rect l="l" t="t" r="r" b="b"/>
              <a:pathLst>
                <a:path w="2665478" h="693806">
                  <a:moveTo>
                    <a:pt x="25037" y="0"/>
                  </a:moveTo>
                  <a:lnTo>
                    <a:pt x="2640441" y="0"/>
                  </a:lnTo>
                  <a:cubicBezTo>
                    <a:pt x="2647081" y="0"/>
                    <a:pt x="2653449" y="2638"/>
                    <a:pt x="2658145" y="7333"/>
                  </a:cubicBezTo>
                  <a:cubicBezTo>
                    <a:pt x="2662840" y="12029"/>
                    <a:pt x="2665478" y="18397"/>
                    <a:pt x="2665478" y="25037"/>
                  </a:cubicBezTo>
                  <a:lnTo>
                    <a:pt x="2665478" y="668768"/>
                  </a:lnTo>
                  <a:cubicBezTo>
                    <a:pt x="2665478" y="675408"/>
                    <a:pt x="2662840" y="681777"/>
                    <a:pt x="2658145" y="686472"/>
                  </a:cubicBezTo>
                  <a:cubicBezTo>
                    <a:pt x="2653449" y="691168"/>
                    <a:pt x="2647081" y="693806"/>
                    <a:pt x="2640441" y="693806"/>
                  </a:cubicBezTo>
                  <a:lnTo>
                    <a:pt x="25037" y="693806"/>
                  </a:lnTo>
                  <a:cubicBezTo>
                    <a:pt x="18397" y="693806"/>
                    <a:pt x="12029" y="691168"/>
                    <a:pt x="7333" y="686472"/>
                  </a:cubicBezTo>
                  <a:cubicBezTo>
                    <a:pt x="2638" y="681777"/>
                    <a:pt x="0" y="675408"/>
                    <a:pt x="0" y="668768"/>
                  </a:cubicBezTo>
                  <a:lnTo>
                    <a:pt x="0" y="25037"/>
                  </a:lnTo>
                  <a:cubicBezTo>
                    <a:pt x="0" y="18397"/>
                    <a:pt x="2638" y="12029"/>
                    <a:pt x="7333" y="7333"/>
                  </a:cubicBezTo>
                  <a:cubicBezTo>
                    <a:pt x="12029" y="2638"/>
                    <a:pt x="18397" y="0"/>
                    <a:pt x="25037" y="0"/>
                  </a:cubicBezTo>
                  <a:close/>
                </a:path>
              </a:pathLst>
            </a:custGeom>
            <a:solidFill>
              <a:srgbClr val="E6AE79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2665478" cy="7319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343576" y="8131989"/>
            <a:ext cx="8115300" cy="1470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3"/>
              </a:lnSpc>
            </a:pPr>
            <a:r>
              <a:rPr lang="en-US" sz="211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Non-biner adalah seseorang yang tidak mengidentifikasi secara jelas atau eksklusif dirinya laki-laki atau perempuan. Mereka bisa merasakan kedua karakteristik gender tersebut atau merasa berbeda dari keduanya.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28700" y="1028700"/>
            <a:ext cx="1543050" cy="154305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F4748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127000" y="88900"/>
              <a:ext cx="558800" cy="596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7525692" y="9517732"/>
            <a:ext cx="762308" cy="762308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3C78B"/>
            </a:solidFill>
            <a:ln w="38100" cap="sq">
              <a:solidFill>
                <a:srgbClr val="4C3A47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9111183" y="1421213"/>
            <a:ext cx="8314876" cy="1745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23"/>
              </a:lnSpc>
            </a:pPr>
            <a:endParaRPr/>
          </a:p>
          <a:p>
            <a:pPr algn="ctr">
              <a:lnSpc>
                <a:spcPts val="3523"/>
              </a:lnSpc>
            </a:pPr>
            <a:r>
              <a:rPr lang="en-US" sz="25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Istilah cisgender menggambarkan seseorang yang identitas gendernya sesuai atau cocok dengan jenis kelamin yang ditetapkan untuknya saat lahir.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144000" y="4691751"/>
            <a:ext cx="8314876" cy="1307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23"/>
              </a:lnSpc>
            </a:pPr>
            <a:endParaRPr/>
          </a:p>
          <a:p>
            <a:pPr algn="ctr">
              <a:lnSpc>
                <a:spcPts val="3523"/>
              </a:lnSpc>
            </a:pPr>
            <a:r>
              <a:rPr lang="en-US" sz="2516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kumparan.com/topic/transgender"/>
              </a:rPr>
              <a:t>Transgender</a:t>
            </a:r>
            <a:r>
              <a:rPr lang="en-US" sz="25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adalah orang yang identitas gendernya tidak sesuai dengan jenis kelaminnya saat lahir.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578504" y="4504636"/>
            <a:ext cx="7609140" cy="431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3"/>
              </a:lnSpc>
            </a:pPr>
            <a:r>
              <a:rPr lang="en-US" sz="2516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Transgender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464051" y="7665264"/>
            <a:ext cx="7609140" cy="431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3"/>
              </a:lnSpc>
            </a:pPr>
            <a:r>
              <a:rPr lang="en-US" sz="2516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 Non-Biner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414647" y="3273740"/>
            <a:ext cx="11300601" cy="7755037"/>
          </a:xfrm>
          <a:custGeom>
            <a:avLst/>
            <a:gdLst/>
            <a:ahLst/>
            <a:cxnLst/>
            <a:rect l="l" t="t" r="r" b="b"/>
            <a:pathLst>
              <a:path w="11300601" h="7755037">
                <a:moveTo>
                  <a:pt x="0" y="0"/>
                </a:moveTo>
                <a:lnTo>
                  <a:pt x="11300601" y="0"/>
                </a:lnTo>
                <a:lnTo>
                  <a:pt x="11300601" y="7755037"/>
                </a:lnTo>
                <a:lnTo>
                  <a:pt x="0" y="77550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3595620" y="-1364591"/>
            <a:ext cx="6023204" cy="602320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>
                <a:alpha val="19608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744849" y="409191"/>
            <a:ext cx="9161998" cy="2138344"/>
            <a:chOff x="0" y="0"/>
            <a:chExt cx="2632591" cy="6144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32591" cy="614428"/>
            </a:xfrm>
            <a:custGeom>
              <a:avLst/>
              <a:gdLst/>
              <a:ahLst/>
              <a:cxnLst/>
              <a:rect l="l" t="t" r="r" b="b"/>
              <a:pathLst>
                <a:path w="2632591" h="614428">
                  <a:moveTo>
                    <a:pt x="25350" y="0"/>
                  </a:moveTo>
                  <a:lnTo>
                    <a:pt x="2607241" y="0"/>
                  </a:lnTo>
                  <a:cubicBezTo>
                    <a:pt x="2621241" y="0"/>
                    <a:pt x="2632591" y="11350"/>
                    <a:pt x="2632591" y="25350"/>
                  </a:cubicBezTo>
                  <a:lnTo>
                    <a:pt x="2632591" y="589078"/>
                  </a:lnTo>
                  <a:cubicBezTo>
                    <a:pt x="2632591" y="603078"/>
                    <a:pt x="2621241" y="614428"/>
                    <a:pt x="2607241" y="614428"/>
                  </a:cubicBezTo>
                  <a:lnTo>
                    <a:pt x="25350" y="614428"/>
                  </a:lnTo>
                  <a:cubicBezTo>
                    <a:pt x="11350" y="614428"/>
                    <a:pt x="0" y="603078"/>
                    <a:pt x="0" y="589078"/>
                  </a:cubicBezTo>
                  <a:lnTo>
                    <a:pt x="0" y="25350"/>
                  </a:lnTo>
                  <a:cubicBezTo>
                    <a:pt x="0" y="11350"/>
                    <a:pt x="11350" y="0"/>
                    <a:pt x="25350" y="0"/>
                  </a:cubicBezTo>
                  <a:close/>
                </a:path>
              </a:pathLst>
            </a:custGeom>
            <a:solidFill>
              <a:srgbClr val="B3C78B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632591" cy="6525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744849" y="2879972"/>
            <a:ext cx="9161998" cy="2106741"/>
            <a:chOff x="0" y="0"/>
            <a:chExt cx="2632591" cy="60534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632591" cy="605347"/>
            </a:xfrm>
            <a:custGeom>
              <a:avLst/>
              <a:gdLst/>
              <a:ahLst/>
              <a:cxnLst/>
              <a:rect l="l" t="t" r="r" b="b"/>
              <a:pathLst>
                <a:path w="2632591" h="605347">
                  <a:moveTo>
                    <a:pt x="25350" y="0"/>
                  </a:moveTo>
                  <a:lnTo>
                    <a:pt x="2607241" y="0"/>
                  </a:lnTo>
                  <a:cubicBezTo>
                    <a:pt x="2621241" y="0"/>
                    <a:pt x="2632591" y="11350"/>
                    <a:pt x="2632591" y="25350"/>
                  </a:cubicBezTo>
                  <a:lnTo>
                    <a:pt x="2632591" y="579997"/>
                  </a:lnTo>
                  <a:cubicBezTo>
                    <a:pt x="2632591" y="593997"/>
                    <a:pt x="2621241" y="605347"/>
                    <a:pt x="2607241" y="605347"/>
                  </a:cubicBezTo>
                  <a:lnTo>
                    <a:pt x="25350" y="605347"/>
                  </a:lnTo>
                  <a:cubicBezTo>
                    <a:pt x="11350" y="605347"/>
                    <a:pt x="0" y="593997"/>
                    <a:pt x="0" y="579997"/>
                  </a:cubicBezTo>
                  <a:lnTo>
                    <a:pt x="0" y="25350"/>
                  </a:lnTo>
                  <a:cubicBezTo>
                    <a:pt x="0" y="11350"/>
                    <a:pt x="11350" y="0"/>
                    <a:pt x="25350" y="0"/>
                  </a:cubicBezTo>
                  <a:close/>
                </a:path>
              </a:pathLst>
            </a:custGeom>
            <a:solidFill>
              <a:srgbClr val="AF4748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632591" cy="6434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650160" y="553116"/>
            <a:ext cx="7609140" cy="869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3"/>
              </a:lnSpc>
            </a:pPr>
            <a:r>
              <a:rPr lang="en-US" sz="2516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 Interseks</a:t>
            </a:r>
          </a:p>
          <a:p>
            <a:pPr algn="ctr">
              <a:lnSpc>
                <a:spcPts val="3523"/>
              </a:lnSpc>
            </a:pPr>
            <a:endParaRPr lang="en-US" sz="2516" b="1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8744849" y="5319149"/>
            <a:ext cx="9143846" cy="2209442"/>
            <a:chOff x="0" y="0"/>
            <a:chExt cx="2627375" cy="63485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627375" cy="634857"/>
            </a:xfrm>
            <a:custGeom>
              <a:avLst/>
              <a:gdLst/>
              <a:ahLst/>
              <a:cxnLst/>
              <a:rect l="l" t="t" r="r" b="b"/>
              <a:pathLst>
                <a:path w="2627375" h="634857">
                  <a:moveTo>
                    <a:pt x="25400" y="0"/>
                  </a:moveTo>
                  <a:lnTo>
                    <a:pt x="2601975" y="0"/>
                  </a:lnTo>
                  <a:cubicBezTo>
                    <a:pt x="2608712" y="0"/>
                    <a:pt x="2615172" y="2676"/>
                    <a:pt x="2619936" y="7440"/>
                  </a:cubicBezTo>
                  <a:cubicBezTo>
                    <a:pt x="2624699" y="12203"/>
                    <a:pt x="2627375" y="18664"/>
                    <a:pt x="2627375" y="25400"/>
                  </a:cubicBezTo>
                  <a:lnTo>
                    <a:pt x="2627375" y="609457"/>
                  </a:lnTo>
                  <a:cubicBezTo>
                    <a:pt x="2627375" y="616193"/>
                    <a:pt x="2624699" y="622654"/>
                    <a:pt x="2619936" y="627417"/>
                  </a:cubicBezTo>
                  <a:cubicBezTo>
                    <a:pt x="2615172" y="632181"/>
                    <a:pt x="2608712" y="634857"/>
                    <a:pt x="2601975" y="634857"/>
                  </a:cubicBezTo>
                  <a:lnTo>
                    <a:pt x="25400" y="634857"/>
                  </a:lnTo>
                  <a:cubicBezTo>
                    <a:pt x="18664" y="634857"/>
                    <a:pt x="12203" y="632181"/>
                    <a:pt x="7440" y="627417"/>
                  </a:cubicBezTo>
                  <a:cubicBezTo>
                    <a:pt x="2676" y="622654"/>
                    <a:pt x="0" y="616193"/>
                    <a:pt x="0" y="609457"/>
                  </a:cubicBezTo>
                  <a:lnTo>
                    <a:pt x="0" y="25400"/>
                  </a:lnTo>
                  <a:cubicBezTo>
                    <a:pt x="0" y="18664"/>
                    <a:pt x="2676" y="12203"/>
                    <a:pt x="7440" y="7440"/>
                  </a:cubicBezTo>
                  <a:cubicBezTo>
                    <a:pt x="12203" y="2676"/>
                    <a:pt x="18664" y="0"/>
                    <a:pt x="25400" y="0"/>
                  </a:cubicBezTo>
                  <a:close/>
                </a:path>
              </a:pathLst>
            </a:custGeom>
            <a:solidFill>
              <a:srgbClr val="E6AE79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2627375" cy="6729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343576" y="5846339"/>
            <a:ext cx="8115300" cy="1470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3"/>
              </a:lnSpc>
            </a:pPr>
            <a:r>
              <a:rPr lang="en-US" sz="211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Agender berarti seseorang yang tidak mengidentifikasi dengan jenis kelamin apa pun, Mereka tidak merasa sebagai laki-laki atau perempuan. Agender juga bisa berarti bebas gender, kosong gender, atau tanpa gender.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028700" y="1028700"/>
            <a:ext cx="1543050" cy="154305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F4748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127000" y="88900"/>
              <a:ext cx="558800" cy="596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9168410" y="1073360"/>
            <a:ext cx="8314876" cy="1406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23"/>
              </a:lnSpc>
            </a:pPr>
            <a:r>
              <a:rPr lang="en-US" sz="20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Interseks adalah seseorang yang lahir dengan kombinasi karakteristik jenis kelamin secara biologis (organ genital, hormon, kromosom) atau variasi genital tertentu yang tidak selaras dengan salah satu jenis kelamin biologis.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521277" y="5329612"/>
            <a:ext cx="7609140" cy="431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3"/>
              </a:lnSpc>
            </a:pPr>
            <a:r>
              <a:rPr lang="en-US" sz="2516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6. Agender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8744849" y="7861967"/>
            <a:ext cx="9161998" cy="2138344"/>
            <a:chOff x="0" y="0"/>
            <a:chExt cx="2632591" cy="61442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632591" cy="614428"/>
            </a:xfrm>
            <a:custGeom>
              <a:avLst/>
              <a:gdLst/>
              <a:ahLst/>
              <a:cxnLst/>
              <a:rect l="l" t="t" r="r" b="b"/>
              <a:pathLst>
                <a:path w="2632591" h="614428">
                  <a:moveTo>
                    <a:pt x="25350" y="0"/>
                  </a:moveTo>
                  <a:lnTo>
                    <a:pt x="2607241" y="0"/>
                  </a:lnTo>
                  <a:cubicBezTo>
                    <a:pt x="2621241" y="0"/>
                    <a:pt x="2632591" y="11350"/>
                    <a:pt x="2632591" y="25350"/>
                  </a:cubicBezTo>
                  <a:lnTo>
                    <a:pt x="2632591" y="589078"/>
                  </a:lnTo>
                  <a:cubicBezTo>
                    <a:pt x="2632591" y="603078"/>
                    <a:pt x="2621241" y="614428"/>
                    <a:pt x="2607241" y="614428"/>
                  </a:cubicBezTo>
                  <a:lnTo>
                    <a:pt x="25350" y="614428"/>
                  </a:lnTo>
                  <a:cubicBezTo>
                    <a:pt x="11350" y="614428"/>
                    <a:pt x="0" y="603078"/>
                    <a:pt x="0" y="589078"/>
                  </a:cubicBezTo>
                  <a:lnTo>
                    <a:pt x="0" y="25350"/>
                  </a:lnTo>
                  <a:cubicBezTo>
                    <a:pt x="0" y="11350"/>
                    <a:pt x="11350" y="0"/>
                    <a:pt x="25350" y="0"/>
                  </a:cubicBezTo>
                  <a:close/>
                </a:path>
              </a:pathLst>
            </a:custGeom>
            <a:solidFill>
              <a:srgbClr val="B3C78B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2632591" cy="6525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9650160" y="3063811"/>
            <a:ext cx="7609140" cy="869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3"/>
              </a:lnSpc>
            </a:pPr>
            <a:r>
              <a:rPr lang="en-US" sz="2516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5. Gender Fluid</a:t>
            </a:r>
          </a:p>
          <a:p>
            <a:pPr algn="ctr">
              <a:lnSpc>
                <a:spcPts val="3523"/>
              </a:lnSpc>
            </a:pPr>
            <a:endParaRPr lang="en-US" sz="2516" b="1">
              <a:solidFill>
                <a:srgbClr val="FFFFFF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9144000" y="3604932"/>
            <a:ext cx="8314876" cy="1053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23"/>
              </a:lnSpc>
            </a:pPr>
            <a:r>
              <a:rPr lang="en-US" sz="20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Gender fluid mengacu pada seseorang yang lebih suka mengekspresikan salah satu dari maskulinitas atau feminitasnya. Identitas gender mereka bervariasi, mungkin dari hari ke hari.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521277" y="7871492"/>
            <a:ext cx="7609140" cy="431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3"/>
              </a:lnSpc>
            </a:pPr>
            <a:r>
              <a:rPr lang="en-US" sz="25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7. Gendervoid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68410" y="8379072"/>
            <a:ext cx="8314876" cy="1406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23"/>
              </a:lnSpc>
            </a:pPr>
            <a:r>
              <a:rPr lang="en-US" sz="20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Gendervoid adalah istilah yang mirip dengan agender, tetapi secara khusus mengacu tidak hanya pada kurangnya identitas gender, tetapi juga rasa kehilangan atau kekosongan karena tidak merasakan identitas gender tersebut.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515421" y="5143500"/>
            <a:ext cx="6770779" cy="677077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>
                <a:alpha val="19608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028700"/>
            <a:ext cx="11408021" cy="6500609"/>
            <a:chOff x="0" y="0"/>
            <a:chExt cx="3277959" cy="186787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277959" cy="1867873"/>
            </a:xfrm>
            <a:custGeom>
              <a:avLst/>
              <a:gdLst/>
              <a:ahLst/>
              <a:cxnLst/>
              <a:rect l="l" t="t" r="r" b="b"/>
              <a:pathLst>
                <a:path w="3277959" h="1867873">
                  <a:moveTo>
                    <a:pt x="20359" y="0"/>
                  </a:moveTo>
                  <a:lnTo>
                    <a:pt x="3257600" y="0"/>
                  </a:lnTo>
                  <a:cubicBezTo>
                    <a:pt x="3268844" y="0"/>
                    <a:pt x="3277959" y="9115"/>
                    <a:pt x="3277959" y="20359"/>
                  </a:cubicBezTo>
                  <a:lnTo>
                    <a:pt x="3277959" y="1847513"/>
                  </a:lnTo>
                  <a:cubicBezTo>
                    <a:pt x="3277959" y="1858757"/>
                    <a:pt x="3268844" y="1867873"/>
                    <a:pt x="3257600" y="1867873"/>
                  </a:cubicBezTo>
                  <a:lnTo>
                    <a:pt x="20359" y="1867873"/>
                  </a:lnTo>
                  <a:cubicBezTo>
                    <a:pt x="9115" y="1867873"/>
                    <a:pt x="0" y="1858757"/>
                    <a:pt x="0" y="1847513"/>
                  </a:cubicBezTo>
                  <a:lnTo>
                    <a:pt x="0" y="20359"/>
                  </a:lnTo>
                  <a:cubicBezTo>
                    <a:pt x="0" y="9115"/>
                    <a:pt x="9115" y="0"/>
                    <a:pt x="20359" y="0"/>
                  </a:cubicBezTo>
                  <a:close/>
                </a:path>
              </a:pathLst>
            </a:custGeom>
            <a:solidFill>
              <a:srgbClr val="E6AE79"/>
            </a:solidFill>
            <a:ln w="38100" cap="rnd">
              <a:solidFill>
                <a:srgbClr val="4C3A47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277959" cy="19059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8748199" y="1427823"/>
            <a:ext cx="9217113" cy="9044293"/>
          </a:xfrm>
          <a:custGeom>
            <a:avLst/>
            <a:gdLst/>
            <a:ahLst/>
            <a:cxnLst/>
            <a:rect l="l" t="t" r="r" b="b"/>
            <a:pathLst>
              <a:path w="9217113" h="9044293">
                <a:moveTo>
                  <a:pt x="0" y="0"/>
                </a:moveTo>
                <a:lnTo>
                  <a:pt x="9217114" y="0"/>
                </a:lnTo>
                <a:lnTo>
                  <a:pt x="9217114" y="9044292"/>
                </a:lnTo>
                <a:lnTo>
                  <a:pt x="0" y="90442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625419" y="2513495"/>
            <a:ext cx="8214584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4C3A47"/>
                </a:solidFill>
                <a:latin typeface="Rubik Spray Paint"/>
                <a:ea typeface="Rubik Spray Paint"/>
                <a:cs typeface="Rubik Spray Paint"/>
                <a:sym typeface="Rubik Spray Paint"/>
              </a:rPr>
              <a:t>KESIMPULAN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44105" y="3952824"/>
            <a:ext cx="7777211" cy="2491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4C3A47"/>
                </a:solidFill>
                <a:latin typeface="Canva Sans"/>
                <a:ea typeface="Canva Sans"/>
                <a:cs typeface="Canva Sans"/>
                <a:sym typeface="Canva Sans"/>
              </a:rPr>
              <a:t>jenis kelamin yang seseorang miliki bersifat multak, sedangkan gender cenderung tidak mutlak alias mungkin bisa berubah. Jenis kelamin ditentukan oleh faktor-faktor biologis yang ada sejak lahir. Sementara itu, gender dibangun secara sosial berdasarkan norma yang berlaku di dalam masyarakat.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5716250" y="970325"/>
            <a:ext cx="1543050" cy="154305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3C78B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127000" y="88900"/>
              <a:ext cx="558800" cy="596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046818" y="6950709"/>
            <a:ext cx="1157200" cy="115720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F4748"/>
            </a:solidFill>
            <a:ln w="38100" cap="sq">
              <a:solidFill>
                <a:srgbClr val="4C3A47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627509" y="970325"/>
            <a:ext cx="8516491" cy="9859902"/>
          </a:xfrm>
          <a:custGeom>
            <a:avLst/>
            <a:gdLst/>
            <a:ahLst/>
            <a:cxnLst/>
            <a:rect l="l" t="t" r="r" b="b"/>
            <a:pathLst>
              <a:path w="8516491" h="9859902">
                <a:moveTo>
                  <a:pt x="8516491" y="0"/>
                </a:moveTo>
                <a:lnTo>
                  <a:pt x="0" y="0"/>
                </a:lnTo>
                <a:lnTo>
                  <a:pt x="0" y="9859903"/>
                </a:lnTo>
                <a:lnTo>
                  <a:pt x="8516491" y="9859903"/>
                </a:lnTo>
                <a:lnTo>
                  <a:pt x="8516491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449284" y="1028700"/>
            <a:ext cx="1543050" cy="154305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F4748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127000" y="88900"/>
              <a:ext cx="558800" cy="596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330657" y="7146527"/>
            <a:ext cx="1157200" cy="11572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3C78B"/>
            </a:solidFill>
            <a:ln w="38100" cap="sq">
              <a:solidFill>
                <a:srgbClr val="4C3A47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506096" y="3148916"/>
            <a:ext cx="7436984" cy="3349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151"/>
              </a:lnSpc>
            </a:pPr>
            <a:r>
              <a:rPr lang="en-US" sz="10959">
                <a:solidFill>
                  <a:srgbClr val="4C3A47"/>
                </a:solidFill>
                <a:latin typeface="Rubik Spray Paint"/>
                <a:ea typeface="Rubik Spray Paint"/>
                <a:cs typeface="Rubik Spray Paint"/>
                <a:sym typeface="Rubik Spray Paint"/>
              </a:rPr>
              <a:t>TERIMA KASIH 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3327136" y="7146527"/>
            <a:ext cx="6770779" cy="677077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6AE79">
                <a:alpha val="19608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357</Words>
  <Application>Microsoft Office PowerPoint</Application>
  <PresentationFormat>Custom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Rubik Spray Paint</vt:lpstr>
      <vt:lpstr>Canva Sans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Krem Warna Warni Pendidikan Karakter Presentasi</dc:title>
  <cp:lastModifiedBy>Muhammad Raihan</cp:lastModifiedBy>
  <cp:revision>2</cp:revision>
  <dcterms:created xsi:type="dcterms:W3CDTF">2006-08-16T00:00:00Z</dcterms:created>
  <dcterms:modified xsi:type="dcterms:W3CDTF">2024-10-28T14:35:10Z</dcterms:modified>
  <dc:identifier>DAGUxWpU91I</dc:identifier>
</cp:coreProperties>
</file>

<file path=docProps/thumbnail.jpeg>
</file>